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 Neue"/>
      </a:defRPr>
    </a:lvl1pPr>
    <a:lvl2pPr algn="ctr" defTabSz="584200">
      <a:defRPr sz="3600">
        <a:latin typeface="+mj-lt"/>
        <a:ea typeface="+mj-ea"/>
        <a:cs typeface="+mj-cs"/>
        <a:sym typeface="Helvetica Neue"/>
      </a:defRPr>
    </a:lvl2pPr>
    <a:lvl3pPr algn="ctr" defTabSz="584200">
      <a:defRPr sz="3600">
        <a:latin typeface="+mj-lt"/>
        <a:ea typeface="+mj-ea"/>
        <a:cs typeface="+mj-cs"/>
        <a:sym typeface="Helvetica Neue"/>
      </a:defRPr>
    </a:lvl3pPr>
    <a:lvl4pPr algn="ctr" defTabSz="584200">
      <a:defRPr sz="3600">
        <a:latin typeface="+mj-lt"/>
        <a:ea typeface="+mj-ea"/>
        <a:cs typeface="+mj-cs"/>
        <a:sym typeface="Helvetica Neue"/>
      </a:defRPr>
    </a:lvl4pPr>
    <a:lvl5pPr algn="ctr" defTabSz="584200">
      <a:defRPr sz="3600">
        <a:latin typeface="+mj-lt"/>
        <a:ea typeface="+mj-ea"/>
        <a:cs typeface="+mj-cs"/>
        <a:sym typeface="Helvetica Neue"/>
      </a:defRPr>
    </a:lvl5pPr>
    <a:lvl6pPr algn="ctr" defTabSz="584200">
      <a:defRPr sz="3600">
        <a:latin typeface="+mj-lt"/>
        <a:ea typeface="+mj-ea"/>
        <a:cs typeface="+mj-cs"/>
        <a:sym typeface="Helvetica Neue"/>
      </a:defRPr>
    </a:lvl6pPr>
    <a:lvl7pPr algn="ctr" defTabSz="584200">
      <a:defRPr sz="3600">
        <a:latin typeface="+mj-lt"/>
        <a:ea typeface="+mj-ea"/>
        <a:cs typeface="+mj-cs"/>
        <a:sym typeface="Helvetica Neue"/>
      </a:defRPr>
    </a:lvl7pPr>
    <a:lvl8pPr algn="ctr" defTabSz="584200">
      <a:defRPr sz="3600">
        <a:latin typeface="+mj-lt"/>
        <a:ea typeface="+mj-ea"/>
        <a:cs typeface="+mj-cs"/>
        <a:sym typeface="Helvetica Neue"/>
      </a:defRPr>
    </a:lvl8pPr>
    <a:lvl9pPr algn="ctr" defTabSz="584200">
      <a:defRPr sz="3600"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0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.xlsx"/></Relationships>
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.xlsx"/></Relationships>

</file>

<file path=ppt/charts/_rels/chart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solidFill>
              <a:srgbClr val="011993"/>
            </a:solidFill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011993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011993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FFED02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342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solidFill>
              <a:srgbClr val="FFED0B"/>
            </a:solidFill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4593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solidFill>
              <a:srgbClr val="FFED0B"/>
            </a:solidFill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4593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solidFill>
              <a:srgbClr val="FFED0B"/>
            </a:solidFill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FFED0B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FFED0B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4593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solidFill>
              <a:srgbClr val="FFED0B"/>
            </a:solidFill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FFED0B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FFED0B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4593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solidFill>
              <a:srgbClr val="263399"/>
            </a:solidFill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FFED0B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FFED0B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4593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solidFill>
              <a:srgbClr val="263399"/>
            </a:solidFill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FFED0B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4593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noFill/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noFill/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4593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solidFill>
              <a:srgbClr val="263399"/>
            </a:solidFill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FFEE0B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FFEE0B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FFEE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FFEE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4593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63713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Menzel, Balkonzimmer</c:v>
                </c:pt>
              </c:strCache>
            </c:strRef>
          </c:tx>
          <c:spPr>
            <a:solidFill>
              <a:srgbClr val="FFED0B"/>
            </a:solidFill>
            <a:ln w="9525" cap="flat">
              <a:solidFill>
                <a:srgbClr val="CBCBCB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263399"/>
              </a:solidFill>
              <a:ln w="9525" cap="flat">
                <a:solidFill>
                  <a:srgbClr val="D2D2D2"/>
                </a:solidFill>
                <a:prstDash val="solid"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263399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1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2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3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4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Pt>
            <c:idx val="15"/>
            <c:explosion val="0"/>
            <c:spPr>
              <a:solidFill>
                <a:srgbClr val="FFED0B"/>
              </a:solidFill>
              <a:ln w="9525" cap="flat">
                <a:solidFill>
                  <a:srgbClr val="CBCBCB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numFmt formatCode="0%" sourceLinked="0"/>
              <c:txPr>
                <a:bodyPr/>
                <a:lstStyle/>
                <a:p>
                  <a:pPr lvl="0">
                    <a:def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defRPr>
                  </a:pPr>
                  <a:r>
                    <a:rPr b="0" i="0" strike="noStrike" sz="2000" u="none">
                      <a:solidFill>
                        <a:srgbClr val="000000"/>
                      </a:solidFill>
                      <a:effectLst/>
                      <a:latin typeface="Arial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lvl="0">
                  <a:defRPr b="0" i="0" strike="noStrike" sz="2000" u="non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b="0" i="0" strike="noStrike" sz="2000" u="none">
                    <a:solidFill>
                      <a:srgbClr val="000000"/>
                    </a:solidFill>
                    <a:effectLst/>
                    <a:latin typeface="Arial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Sheet1!$B$2:$Q$2</c:f>
              <c:numCache>
                <c:ptCount val="16"/>
                <c:pt idx="0">
                  <c:v>0.000000</c:v>
                </c:pt>
                <c:pt idx="1">
                  <c:v>0.055270</c:v>
                </c:pt>
                <c:pt idx="2">
                  <c:v>0.973730</c:v>
                </c:pt>
                <c:pt idx="3">
                  <c:v>2.185000</c:v>
                </c:pt>
                <c:pt idx="4">
                  <c:v>14.326000</c:v>
                </c:pt>
                <c:pt idx="5">
                  <c:v>6.830000</c:v>
                </c:pt>
                <c:pt idx="6">
                  <c:v>6.230000</c:v>
                </c:pt>
                <c:pt idx="7">
                  <c:v>6.920000</c:v>
                </c:pt>
                <c:pt idx="8">
                  <c:v>17.020000</c:v>
                </c:pt>
                <c:pt idx="9">
                  <c:v>20.150000</c:v>
                </c:pt>
                <c:pt idx="10">
                  <c:v>10.260000</c:v>
                </c:pt>
                <c:pt idx="11">
                  <c:v>7.490000</c:v>
                </c:pt>
                <c:pt idx="12">
                  <c:v>3.850000</c:v>
                </c:pt>
                <c:pt idx="13">
                  <c:v>2.550000</c:v>
                </c:pt>
                <c:pt idx="14">
                  <c:v>0.870000</c:v>
                </c:pt>
                <c:pt idx="15">
                  <c:v>0.290000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93686"/>
          <c:y val="0.304593"/>
          <c:w val="0.0631401"/>
          <c:h val="0.3584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200" u="none">
              <a:solidFill>
                <a:srgbClr val="000000"/>
              </a:solidFill>
              <a:effectLst/>
              <a:latin typeface="Arial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Textebene 1</a:t>
            </a:r>
            <a:endParaRPr sz="3200"/>
          </a:p>
          <a:p>
            <a:pPr lvl="1">
              <a:defRPr sz="1800"/>
            </a:pPr>
            <a:r>
              <a:rPr sz="3200"/>
              <a:t>Textebene 2</a:t>
            </a:r>
            <a:endParaRPr sz="3200"/>
          </a:p>
          <a:p>
            <a:pPr lvl="2">
              <a:defRPr sz="1800"/>
            </a:pPr>
            <a:r>
              <a:rPr sz="3200"/>
              <a:t>Textebene 3</a:t>
            </a:r>
            <a:endParaRPr sz="3200"/>
          </a:p>
          <a:p>
            <a:pPr lvl="3">
              <a:defRPr sz="1800"/>
            </a:pPr>
            <a:r>
              <a:rPr sz="3200"/>
              <a:t>Textebene 4</a:t>
            </a:r>
            <a:endParaRPr sz="3200"/>
          </a:p>
          <a:p>
            <a:pPr lvl="4">
              <a:defRPr sz="1800"/>
            </a:pPr>
            <a:r>
              <a:rPr sz="32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Titeltext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Textebene 1</a:t>
            </a:r>
            <a:endParaRPr sz="4400"/>
          </a:p>
          <a:p>
            <a:pPr lvl="1">
              <a:defRPr sz="1800"/>
            </a:pPr>
            <a:r>
              <a:rPr sz="4400"/>
              <a:t>Textebene 2</a:t>
            </a:r>
            <a:endParaRPr sz="4400"/>
          </a:p>
          <a:p>
            <a:pPr lvl="2">
              <a:defRPr sz="1800"/>
            </a:pPr>
            <a:r>
              <a:rPr sz="4400"/>
              <a:t>Textebene 3</a:t>
            </a:r>
            <a:endParaRPr sz="4400"/>
          </a:p>
          <a:p>
            <a:pPr lvl="3">
              <a:defRPr sz="1800"/>
            </a:pPr>
            <a:r>
              <a:rPr sz="4400"/>
              <a:t>Textebene 4</a:t>
            </a:r>
            <a:endParaRPr sz="4400"/>
          </a:p>
          <a:p>
            <a:pPr lvl="4">
              <a:defRPr sz="1800"/>
            </a:pPr>
            <a:r>
              <a:rPr sz="44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1841500"/>
            <a:ext cx="10464800" cy="62992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Textebene 1</a:t>
            </a:r>
            <a:endParaRPr sz="3200"/>
          </a:p>
          <a:p>
            <a:pPr lvl="1">
              <a:defRPr sz="1800"/>
            </a:pPr>
            <a:r>
              <a:rPr sz="3200"/>
              <a:t>Textebene 2</a:t>
            </a:r>
            <a:endParaRPr sz="3200"/>
          </a:p>
          <a:p>
            <a:pPr lvl="2">
              <a:defRPr sz="1800"/>
            </a:pPr>
            <a:r>
              <a:rPr sz="3200"/>
              <a:t>Textebene 3</a:t>
            </a:r>
            <a:endParaRPr sz="3200"/>
          </a:p>
          <a:p>
            <a:pPr lvl="3">
              <a:defRPr sz="1800"/>
            </a:pPr>
            <a:r>
              <a:rPr sz="3200"/>
              <a:t>Textebene 4</a:t>
            </a:r>
            <a:endParaRPr sz="3200"/>
          </a:p>
          <a:p>
            <a:pPr lvl="4">
              <a:defRPr sz="1800"/>
            </a:pPr>
            <a:r>
              <a:rPr sz="32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defTabSz="584200">
              <a:defRPr sz="6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Titeltext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defTabSz="584200"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Textebene 1</a:t>
            </a:r>
            <a:endParaRPr sz="3200"/>
          </a:p>
          <a:p>
            <a:pPr lvl="1">
              <a:defRPr sz="1800"/>
            </a:pPr>
            <a:r>
              <a:rPr sz="3200"/>
              <a:t>Textebene 2</a:t>
            </a:r>
            <a:endParaRPr sz="3200"/>
          </a:p>
          <a:p>
            <a:pPr lvl="2">
              <a:defRPr sz="1800"/>
            </a:pPr>
            <a:r>
              <a:rPr sz="3200"/>
              <a:t>Textebene 3</a:t>
            </a:r>
            <a:endParaRPr sz="3200"/>
          </a:p>
          <a:p>
            <a:pPr lvl="3">
              <a:defRPr sz="1800"/>
            </a:pPr>
            <a:r>
              <a:rPr sz="3200"/>
              <a:t>Textebene 4</a:t>
            </a:r>
            <a:endParaRPr sz="3200"/>
          </a:p>
          <a:p>
            <a:pPr lvl="4">
              <a:defRPr sz="1800"/>
            </a:pPr>
            <a:r>
              <a:rPr sz="32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0"/>
            <a:ext cx="11099800" cy="3048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4445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890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3335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7780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225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Textebene 1</a:t>
            </a:r>
            <a:endParaRPr sz="3600"/>
          </a:p>
          <a:p>
            <a:pPr lvl="1">
              <a:defRPr sz="1800"/>
            </a:pPr>
            <a:r>
              <a:rPr sz="3600"/>
              <a:t>Textebene 2</a:t>
            </a:r>
            <a:endParaRPr sz="3600"/>
          </a:p>
          <a:p>
            <a:pPr lvl="2">
              <a:defRPr sz="1800"/>
            </a:pPr>
            <a:r>
              <a:rPr sz="3600"/>
              <a:t>Textebene 3</a:t>
            </a:r>
            <a:endParaRPr sz="3600"/>
          </a:p>
          <a:p>
            <a:pPr lvl="3">
              <a:defRPr sz="1800"/>
            </a:pPr>
            <a:r>
              <a:rPr sz="3600"/>
              <a:t>Textebene 4</a:t>
            </a:r>
            <a:endParaRPr sz="3600"/>
          </a:p>
          <a:p>
            <a:pPr lvl="4">
              <a:defRPr sz="1800"/>
            </a:pPr>
            <a:r>
              <a:rPr sz="36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584200">
              <a:defRPr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342900" indent="-342900" algn="l" defTabSz="584200">
              <a:spcBef>
                <a:spcPts val="3200"/>
              </a:spcBef>
              <a:buSzPct val="75000"/>
              <a:buChar char="•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685800" indent="-342900" algn="l" defTabSz="584200">
              <a:spcBef>
                <a:spcPts val="3200"/>
              </a:spcBef>
              <a:buSzPct val="75000"/>
              <a:buChar char="•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028700" indent="-342900" algn="l" defTabSz="584200">
              <a:spcBef>
                <a:spcPts val="3200"/>
              </a:spcBef>
              <a:buSzPct val="75000"/>
              <a:buChar char="•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371600" indent="-342900" algn="l" defTabSz="584200">
              <a:spcBef>
                <a:spcPts val="3200"/>
              </a:spcBef>
              <a:buSzPct val="75000"/>
              <a:buChar char="•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714500" indent="-342900" algn="l" defTabSz="584200">
              <a:spcBef>
                <a:spcPts val="3200"/>
              </a:spcBef>
              <a:buSzPct val="75000"/>
              <a:buChar char="•"/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Textebene 1</a:t>
            </a:r>
            <a:endParaRPr sz="2800"/>
          </a:p>
          <a:p>
            <a:pPr lvl="1">
              <a:defRPr sz="1800"/>
            </a:pPr>
            <a:r>
              <a:rPr sz="2800"/>
              <a:t>Textebene 2</a:t>
            </a:r>
            <a:endParaRPr sz="2800"/>
          </a:p>
          <a:p>
            <a:pPr lvl="2">
              <a:defRPr sz="1800"/>
            </a:pPr>
            <a:r>
              <a:rPr sz="2800"/>
              <a:t>Textebene 3</a:t>
            </a:r>
            <a:endParaRPr sz="2800"/>
          </a:p>
          <a:p>
            <a:pPr lvl="3">
              <a:defRPr sz="1800"/>
            </a:pPr>
            <a:r>
              <a:rPr sz="2800"/>
              <a:t>Textebene 4</a:t>
            </a:r>
            <a:endParaRPr sz="2800"/>
          </a:p>
          <a:p>
            <a:pPr lvl="4">
              <a:defRPr sz="1800"/>
            </a:pPr>
            <a:r>
              <a:rPr sz="28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4445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890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3335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7780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22500" indent="-444500" algn="l" defTabSz="584200">
              <a:spcBef>
                <a:spcPts val="4200"/>
              </a:spcBef>
              <a:buSzPct val="75000"/>
              <a:buChar char="•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Textebene 1</a:t>
            </a:r>
            <a:endParaRPr sz="3600"/>
          </a:p>
          <a:p>
            <a:pPr lvl="1">
              <a:defRPr sz="1800"/>
            </a:pPr>
            <a:r>
              <a:rPr sz="3600"/>
              <a:t>Textebene 2</a:t>
            </a:r>
            <a:endParaRPr sz="3600"/>
          </a:p>
          <a:p>
            <a:pPr lvl="2">
              <a:defRPr sz="1800"/>
            </a:pPr>
            <a:r>
              <a:rPr sz="3600"/>
              <a:t>Textebene 3</a:t>
            </a:r>
            <a:endParaRPr sz="3600"/>
          </a:p>
          <a:p>
            <a:pPr lvl="3">
              <a:defRPr sz="1800"/>
            </a:pPr>
            <a:r>
              <a:rPr sz="3600"/>
              <a:t>Textebene 4</a:t>
            </a:r>
            <a:endParaRPr sz="3600"/>
          </a:p>
          <a:p>
            <a:pPr lvl="4">
              <a:defRPr sz="1800"/>
            </a:pPr>
            <a:r>
              <a:rPr sz="3600"/>
              <a:t>Textebene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9320107" y="8886613"/>
            <a:ext cx="2709336" cy="389266"/>
          </a:xfrm>
          <a:prstGeom prst="rect">
            <a:avLst/>
          </a:prstGeom>
          <a:ln w="12700">
            <a:miter lim="400000"/>
          </a:ln>
        </p:spPr>
        <p:txBody>
          <a:bodyPr lIns="65022" tIns="65022" rIns="65022" bIns="65022">
            <a:spAutoFit/>
          </a:bodyPr>
          <a:lstStyle>
            <a:lvl1pPr algn="r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975358" y="2623535"/>
            <a:ext cx="11054083" cy="2903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 anchor="ctr"/>
          <a:lstStyle/>
          <a:p>
            <a:pPr lvl="0">
              <a:defRPr sz="1800"/>
            </a:pPr>
            <a:r>
              <a:rPr sz="6200"/>
              <a:t>Titeltext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950717" y="5527040"/>
            <a:ext cx="9103364" cy="4226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/>
          <a:lstStyle/>
          <a:p>
            <a:pPr lvl="0">
              <a:defRPr sz="1800"/>
            </a:pPr>
            <a:r>
              <a:rPr sz="4400"/>
              <a:t>Textebene 1</a:t>
            </a:r>
            <a:endParaRPr sz="4400"/>
          </a:p>
          <a:p>
            <a:pPr lvl="1">
              <a:defRPr sz="1800"/>
            </a:pPr>
            <a:r>
              <a:rPr sz="4400"/>
              <a:t>Textebene 2</a:t>
            </a:r>
            <a:endParaRPr sz="4400"/>
          </a:p>
          <a:p>
            <a:pPr lvl="2">
              <a:defRPr sz="1800"/>
            </a:pPr>
            <a:r>
              <a:rPr sz="4400"/>
              <a:t>Textebene 3</a:t>
            </a:r>
            <a:endParaRPr sz="4400"/>
          </a:p>
          <a:p>
            <a:pPr lvl="3">
              <a:defRPr sz="1800"/>
            </a:pPr>
            <a:r>
              <a:rPr sz="4400"/>
              <a:t>Textebene 4</a:t>
            </a:r>
            <a:endParaRPr sz="4400"/>
          </a:p>
          <a:p>
            <a:pPr lvl="4">
              <a:defRPr sz="1800"/>
            </a:pPr>
            <a:r>
              <a:rPr sz="4400"/>
              <a:t>Textebene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 algn="ctr">
        <a:defRPr sz="6200">
          <a:latin typeface="Arial"/>
          <a:ea typeface="Arial"/>
          <a:cs typeface="Arial"/>
          <a:sym typeface="Arial"/>
        </a:defRPr>
      </a:lvl1pPr>
      <a:lvl2pPr algn="ctr">
        <a:defRPr sz="6200">
          <a:latin typeface="Arial"/>
          <a:ea typeface="Arial"/>
          <a:cs typeface="Arial"/>
          <a:sym typeface="Arial"/>
        </a:defRPr>
      </a:lvl2pPr>
      <a:lvl3pPr algn="ctr">
        <a:defRPr sz="6200">
          <a:latin typeface="Arial"/>
          <a:ea typeface="Arial"/>
          <a:cs typeface="Arial"/>
          <a:sym typeface="Arial"/>
        </a:defRPr>
      </a:lvl3pPr>
      <a:lvl4pPr algn="ctr">
        <a:defRPr sz="6200">
          <a:latin typeface="Arial"/>
          <a:ea typeface="Arial"/>
          <a:cs typeface="Arial"/>
          <a:sym typeface="Arial"/>
        </a:defRPr>
      </a:lvl4pPr>
      <a:lvl5pPr algn="ctr">
        <a:defRPr sz="6200">
          <a:latin typeface="Arial"/>
          <a:ea typeface="Arial"/>
          <a:cs typeface="Arial"/>
          <a:sym typeface="Arial"/>
        </a:defRPr>
      </a:lvl5pPr>
      <a:lvl6pPr algn="ctr">
        <a:defRPr sz="6200">
          <a:latin typeface="Arial"/>
          <a:ea typeface="Arial"/>
          <a:cs typeface="Arial"/>
          <a:sym typeface="Arial"/>
        </a:defRPr>
      </a:lvl6pPr>
      <a:lvl7pPr algn="ctr">
        <a:defRPr sz="6200">
          <a:latin typeface="Arial"/>
          <a:ea typeface="Arial"/>
          <a:cs typeface="Arial"/>
          <a:sym typeface="Arial"/>
        </a:defRPr>
      </a:lvl7pPr>
      <a:lvl8pPr algn="ctr">
        <a:defRPr sz="6200">
          <a:latin typeface="Arial"/>
          <a:ea typeface="Arial"/>
          <a:cs typeface="Arial"/>
          <a:sym typeface="Arial"/>
        </a:defRPr>
      </a:lvl8pPr>
      <a:lvl9pPr algn="ctr">
        <a:defRPr sz="6200">
          <a:latin typeface="Arial"/>
          <a:ea typeface="Arial"/>
          <a:cs typeface="Arial"/>
          <a:sym typeface="Arial"/>
        </a:defRPr>
      </a:lvl9pPr>
    </p:titleStyle>
    <p:bodyStyle>
      <a:lvl1pPr algn="ctr">
        <a:spcBef>
          <a:spcPts val="700"/>
        </a:spcBef>
        <a:defRPr sz="4400">
          <a:latin typeface="Arial"/>
          <a:ea typeface="Arial"/>
          <a:cs typeface="Arial"/>
          <a:sym typeface="Arial"/>
        </a:defRPr>
      </a:lvl1pPr>
      <a:lvl2pPr algn="ctr">
        <a:spcBef>
          <a:spcPts val="700"/>
        </a:spcBef>
        <a:defRPr sz="4400">
          <a:latin typeface="Arial"/>
          <a:ea typeface="Arial"/>
          <a:cs typeface="Arial"/>
          <a:sym typeface="Arial"/>
        </a:defRPr>
      </a:lvl2pPr>
      <a:lvl3pPr algn="ctr">
        <a:spcBef>
          <a:spcPts val="700"/>
        </a:spcBef>
        <a:defRPr sz="4400">
          <a:latin typeface="Arial"/>
          <a:ea typeface="Arial"/>
          <a:cs typeface="Arial"/>
          <a:sym typeface="Arial"/>
        </a:defRPr>
      </a:lvl3pPr>
      <a:lvl4pPr algn="ctr">
        <a:spcBef>
          <a:spcPts val="700"/>
        </a:spcBef>
        <a:defRPr sz="4400">
          <a:latin typeface="Arial"/>
          <a:ea typeface="Arial"/>
          <a:cs typeface="Arial"/>
          <a:sym typeface="Arial"/>
        </a:defRPr>
      </a:lvl4pPr>
      <a:lvl5pPr algn="ctr">
        <a:spcBef>
          <a:spcPts val="700"/>
        </a:spcBef>
        <a:defRPr sz="4400">
          <a:latin typeface="Arial"/>
          <a:ea typeface="Arial"/>
          <a:cs typeface="Arial"/>
          <a:sym typeface="Arial"/>
        </a:defRPr>
      </a:lvl5pPr>
      <a:lvl6pPr algn="ctr">
        <a:spcBef>
          <a:spcPts val="700"/>
        </a:spcBef>
        <a:defRPr sz="4400">
          <a:latin typeface="Arial"/>
          <a:ea typeface="Arial"/>
          <a:cs typeface="Arial"/>
          <a:sym typeface="Arial"/>
        </a:defRPr>
      </a:lvl6pPr>
      <a:lvl7pPr algn="ctr">
        <a:spcBef>
          <a:spcPts val="700"/>
        </a:spcBef>
        <a:defRPr sz="4400">
          <a:latin typeface="Arial"/>
          <a:ea typeface="Arial"/>
          <a:cs typeface="Arial"/>
          <a:sym typeface="Arial"/>
        </a:defRPr>
      </a:lvl7pPr>
      <a:lvl8pPr algn="ctr">
        <a:spcBef>
          <a:spcPts val="700"/>
        </a:spcBef>
        <a:defRPr sz="4400">
          <a:latin typeface="Arial"/>
          <a:ea typeface="Arial"/>
          <a:cs typeface="Arial"/>
          <a:sym typeface="Arial"/>
        </a:defRPr>
      </a:lvl8pPr>
      <a:lvl9pPr algn="ctr">
        <a:spcBef>
          <a:spcPts val="700"/>
        </a:spcBef>
        <a:defRPr sz="4400">
          <a:latin typeface="Arial"/>
          <a:ea typeface="Arial"/>
          <a:cs typeface="Arial"/>
          <a:sym typeface="Arial"/>
        </a:defRPr>
      </a:lvl9pPr>
    </p:bodyStyle>
    <p:otherStyle>
      <a:lvl1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0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623932" y="8848718"/>
            <a:ext cx="10076388" cy="655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lvl="0" algn="l" defTabSz="91440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Diagramm der Farbwerte (Lab-Farbraum, 16 Farbklassen-Modell), Adolph Menzel,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Balkonzimmer</a:t>
            </a:r>
            <a:r>
              <a:rPr>
                <a:latin typeface="Arial"/>
                <a:ea typeface="Arial"/>
                <a:cs typeface="Arial"/>
                <a:sym typeface="Arial"/>
              </a:rPr>
              <a:t> </a:t>
            </a:r>
            <a:br>
              <a:rPr>
                <a:latin typeface="Arial"/>
                <a:ea typeface="Arial"/>
                <a:cs typeface="Arial"/>
                <a:sym typeface="Arial"/>
              </a:rPr>
            </a:br>
            <a:r>
              <a:rPr>
                <a:latin typeface="Arial"/>
                <a:ea typeface="Arial"/>
                <a:cs typeface="Arial"/>
                <a:sym typeface="Arial"/>
              </a:rPr>
              <a:t>    Goldene Relationen (1,61): 100% / gelbes Segment und gelbes Segment / blaues Segment </a:t>
            </a:r>
          </a:p>
        </p:txBody>
      </p:sp>
      <p:graphicFrame>
        <p:nvGraphicFramePr>
          <p:cNvPr id="38" name="Chart 38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3243719" y="8946643"/>
            <a:ext cx="6484313" cy="38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Farbsummenrelationen: 50% (gelb), 50% (blau)</a:t>
            </a:r>
          </a:p>
        </p:txBody>
      </p:sp>
      <p:graphicFrame>
        <p:nvGraphicFramePr>
          <p:cNvPr id="72" name="Chart 72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73" name="Shape 73"/>
          <p:cNvSpPr/>
          <p:nvPr/>
        </p:nvSpPr>
        <p:spPr>
          <a:xfrm>
            <a:off x="3998694" y="5521888"/>
            <a:ext cx="1168785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  <p:sp>
        <p:nvSpPr>
          <p:cNvPr id="74" name="Shape 74"/>
          <p:cNvSpPr/>
          <p:nvPr/>
        </p:nvSpPr>
        <p:spPr>
          <a:xfrm>
            <a:off x="5998869" y="6639489"/>
            <a:ext cx="1359434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 2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1694319" y="8946643"/>
            <a:ext cx="10076386" cy="38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Relationen (1,61): 100% / gelbes Segment und gelbes Segment / blaues Segment </a:t>
            </a:r>
          </a:p>
        </p:txBody>
      </p:sp>
      <p:graphicFrame>
        <p:nvGraphicFramePr>
          <p:cNvPr id="41" name="Chart 41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2" name="Shape 42"/>
          <p:cNvSpPr/>
          <p:nvPr/>
        </p:nvSpPr>
        <p:spPr>
          <a:xfrm>
            <a:off x="3998694" y="5521888"/>
            <a:ext cx="1168785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1694319" y="8946643"/>
            <a:ext cx="10076386" cy="38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Relationen (1,61): 100% / gelbes Segment und gelbes Segment / blaues Segment </a:t>
            </a:r>
          </a:p>
        </p:txBody>
      </p:sp>
      <p:graphicFrame>
        <p:nvGraphicFramePr>
          <p:cNvPr id="45" name="Chart 45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6" name="Shape 46"/>
          <p:cNvSpPr/>
          <p:nvPr/>
        </p:nvSpPr>
        <p:spPr>
          <a:xfrm>
            <a:off x="4621506" y="6015168"/>
            <a:ext cx="1727784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Modalwert-Paar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694319" y="8946643"/>
            <a:ext cx="10076386" cy="38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Relationen (1,61): 100% / gelbes Segment und gelbes Segment / blaues Segment </a:t>
            </a:r>
          </a:p>
        </p:txBody>
      </p:sp>
      <p:graphicFrame>
        <p:nvGraphicFramePr>
          <p:cNvPr id="49" name="Chart 49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50" name="Shape 50"/>
          <p:cNvSpPr/>
          <p:nvPr/>
        </p:nvSpPr>
        <p:spPr>
          <a:xfrm>
            <a:off x="3998694" y="5521888"/>
            <a:ext cx="1168785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  <p:sp>
        <p:nvSpPr>
          <p:cNvPr id="51" name="Shape 51"/>
          <p:cNvSpPr/>
          <p:nvPr/>
        </p:nvSpPr>
        <p:spPr>
          <a:xfrm>
            <a:off x="6052793" y="6586333"/>
            <a:ext cx="1359435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 2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694319" y="8946643"/>
            <a:ext cx="10076386" cy="38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Relationen (1,61): 100% / gelbes Segment und gelbes Segment / blaues Segment </a:t>
            </a:r>
          </a:p>
        </p:txBody>
      </p:sp>
      <p:graphicFrame>
        <p:nvGraphicFramePr>
          <p:cNvPr id="54" name="Chart 54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1694319" y="8946643"/>
            <a:ext cx="10076386" cy="38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Relationen (1,61): 100% / gelbes Segment und gelbes Segment / blaues Segment </a:t>
            </a:r>
          </a:p>
        </p:txBody>
      </p:sp>
      <p:graphicFrame>
        <p:nvGraphicFramePr>
          <p:cNvPr id="57" name="Chart 57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015119" y="8946643"/>
            <a:ext cx="6484313" cy="38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Goldene Relation (1,61): gelbes Segment / blaues Segment </a:t>
            </a:r>
          </a:p>
        </p:txBody>
      </p:sp>
      <p:graphicFrame>
        <p:nvGraphicFramePr>
          <p:cNvPr id="60" name="Chart 60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61" name="Shape 61"/>
          <p:cNvSpPr/>
          <p:nvPr/>
        </p:nvSpPr>
        <p:spPr>
          <a:xfrm>
            <a:off x="4621506" y="6015168"/>
            <a:ext cx="1727784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Modalwert-Paar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Chart 63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64" name="Shape 64"/>
          <p:cNvSpPr/>
          <p:nvPr/>
        </p:nvSpPr>
        <p:spPr>
          <a:xfrm>
            <a:off x="3243719" y="8946643"/>
            <a:ext cx="6484313" cy="38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Silberne Relation (2,41): blaue Segmente / gelbe Segmente</a:t>
            </a:r>
          </a:p>
        </p:txBody>
      </p:sp>
      <p:sp>
        <p:nvSpPr>
          <p:cNvPr id="65" name="Shape 65"/>
          <p:cNvSpPr/>
          <p:nvPr/>
        </p:nvSpPr>
        <p:spPr>
          <a:xfrm>
            <a:off x="4621506" y="6015168"/>
            <a:ext cx="1727784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Modalwert-Paar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3243719" y="8946643"/>
            <a:ext cx="6484313" cy="38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Farbsummenrelationen: 50% (gelb), 50% (blau)</a:t>
            </a:r>
          </a:p>
        </p:txBody>
      </p:sp>
      <p:graphicFrame>
        <p:nvGraphicFramePr>
          <p:cNvPr id="68" name="Chart 68"/>
          <p:cNvGraphicFramePr/>
          <p:nvPr/>
        </p:nvGraphicFramePr>
        <p:xfrm>
          <a:off x="2192334" y="757533"/>
          <a:ext cx="9252436" cy="79914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69" name="Shape 69"/>
          <p:cNvSpPr/>
          <p:nvPr/>
        </p:nvSpPr>
        <p:spPr>
          <a:xfrm>
            <a:off x="3998694" y="5521888"/>
            <a:ext cx="1168785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Modalwert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