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1" r:id="rId8"/>
    <p:sldId id="262" r:id="rId9"/>
    <p:sldId id="272" r:id="rId10"/>
    <p:sldId id="263" r:id="rId11"/>
    <p:sldId id="273" r:id="rId12"/>
    <p:sldId id="264" r:id="rId13"/>
    <p:sldId id="274" r:id="rId14"/>
    <p:sldId id="275" r:id="rId15"/>
    <p:sldId id="265" r:id="rId16"/>
    <p:sldId id="276" r:id="rId17"/>
    <p:sldId id="277" r:id="rId18"/>
    <p:sldId id="266" r:id="rId19"/>
    <p:sldId id="278" r:id="rId20"/>
    <p:sldId id="267" r:id="rId21"/>
    <p:sldId id="279" r:id="rId22"/>
    <p:sldId id="268" r:id="rId23"/>
    <p:sldId id="280" r:id="rId24"/>
    <p:sldId id="281" r:id="rId25"/>
    <p:sldId id="269" r:id="rId26"/>
    <p:sldId id="282" r:id="rId27"/>
    <p:sldId id="270" r:id="rId28"/>
    <p:sldId id="283" r:id="rId29"/>
    <p:sldId id="285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1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4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4004C-9F52-4E89-98C4-26F701E78F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FDC28B-4558-4025-856B-274F562DA0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AB0767-1274-4043-85CD-3523E0CBB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14EB8-8E18-495C-A56C-E7054BCA2452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A280C-1585-400A-AC37-D127CABB5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C0F35E-9E13-4E56-87CB-B85F53F02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A6E1-7EB1-4FA7-9AF7-F577764DC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572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6371F-9B64-43CF-812E-451A15FC1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7177E2-1C81-4A86-9CAC-FB5A4B6EB2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F0C2DF-110D-4C87-B36F-65DDF28E3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14EB8-8E18-495C-A56C-E7054BCA2452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E35FF0-F660-470D-A2C1-DE08CEFA8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BCDC2C-FC40-4290-A257-6FC2B1A8A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A6E1-7EB1-4FA7-9AF7-F577764DC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061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0D0787-AFB9-430E-A0A0-07198DA2CA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DCE06F-72BB-4AD8-9EC0-04475A92C2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6A70E-60AF-47CF-BA17-592848B52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14EB8-8E18-495C-A56C-E7054BCA2452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5A4FBA-9F91-4C21-9FF3-F0EFDEA3B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D3F364-F544-4632-AD01-F7D035E5E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A6E1-7EB1-4FA7-9AF7-F577764DC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862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FD3D2-D1C5-4111-A822-1ED48B1C9A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34C769-B6D2-44F2-80A0-4A034C21F9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D1BC1C-CEF6-4AB6-8458-0885794AE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14EB8-8E18-495C-A56C-E7054BCA2452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713671-C83F-4064-A4BF-14CEDD828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E26F25-8F97-4CA7-84D6-4C006DFF7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A6E1-7EB1-4FA7-9AF7-F577764DC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056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348F7-8231-4029-8DAF-2CF62B8CF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C58C26-F040-4112-9589-B436E3349E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181CB9-F53A-4975-A5FA-AC15844DE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14EB8-8E18-495C-A56C-E7054BCA2452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FFF44-EEC7-4EA1-9760-25549FCCC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AD0119-FC10-42E3-8DAA-A17E10000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A6E1-7EB1-4FA7-9AF7-F577764DC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408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368B4-AFD4-4E40-A41A-047E74FE0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B89E2F-667A-442A-BBF9-EF53865C00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FAD100-E466-4CC0-9BA3-E0C346E439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4E9807-ECC5-462A-8B6F-ADFDF54ED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14EB8-8E18-495C-A56C-E7054BCA2452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1D4E0E-5078-4D7D-9A4F-D97EAC81B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85FB70-B676-43B7-AB63-EC70D1AB8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A6E1-7EB1-4FA7-9AF7-F577764DC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131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399DA-C627-4031-9822-8A96A9BFD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F6A27-714F-4DB3-83B4-F910E9930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5E39DD-D40C-4AE7-9816-3A27884B2E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3FC344-BA43-4183-910D-70D8B2ACC4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8EF610-DA20-490E-9D67-300044EAD3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BB03AC-29EA-4AFE-8BEE-4FE11EACC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14EB8-8E18-495C-A56C-E7054BCA2452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8E047D-2533-4594-93C0-C38074C9F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0D14D04-9A15-47BA-9AB8-3FACAD06B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A6E1-7EB1-4FA7-9AF7-F577764DC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765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D621D-A9E9-4D63-878D-02E495FE6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C16011-4626-4304-890B-22650C3BD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14EB8-8E18-495C-A56C-E7054BCA2452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69BE7E-4B33-434F-B7AA-11BA3BC2E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53E1E6-4CFC-43BA-A4D9-2A84284F0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A6E1-7EB1-4FA7-9AF7-F577764DC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918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6B072AF-B110-41DD-ABFD-2FE64B93D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14EB8-8E18-495C-A56C-E7054BCA2452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412F1E-FE3F-45A4-8254-AB263C2B2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B59376-CE33-46AD-B278-10263767A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A6E1-7EB1-4FA7-9AF7-F577764DC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031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78AE5-AD1E-410D-90EC-6BF4B632A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26903-8146-4AD8-8D1B-3B504409A9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459DD4-EE2D-452E-8F6B-E7E12820AD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2B04DF-FDE1-4D28-9C10-A3F04B169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14EB8-8E18-495C-A56C-E7054BCA2452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456B9B-C179-4C31-9392-8FB10BCB3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86BDD9-0919-4134-9D23-A6EC7EEFB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A6E1-7EB1-4FA7-9AF7-F577764DC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954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606DC-DB64-479E-AE60-BFBEE6219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FEF9ED-475D-4E86-A271-18412DD480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60F5D9-9AA5-454E-8A20-A31E6E1172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2646BD-C964-41B6-933B-431616D43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14EB8-8E18-495C-A56C-E7054BCA2452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2F8060-C33E-4A94-BFE5-B90539FE1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2D7A18-5A85-4D03-B967-6D97AA833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5A6E1-7EB1-4FA7-9AF7-F577764DC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058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4E5C72-9DD9-4B2B-A0B9-72AAD3F84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ECEB34-B161-43F9-A97E-394E20CE61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45A688-203C-47E6-B6AB-896994EE07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14EB8-8E18-495C-A56C-E7054BCA2452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888FE8-7BE3-4F33-BBF5-F6D31C8848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714621-A220-4862-B875-50C9995536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5A6E1-7EB1-4FA7-9AF7-F577764DC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087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C01F0-5A1A-4CE0-978A-56684A6338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Vredefort</a:t>
            </a:r>
            <a:r>
              <a:rPr lang="en-US" dirty="0"/>
              <a:t> Witwatersrand Sediments RAMAN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CA984B-9AFF-4B21-8783-744D5CE337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30.10.2023</a:t>
            </a:r>
          </a:p>
        </p:txBody>
      </p:sp>
    </p:spTree>
    <p:extLst>
      <p:ext uri="{BB962C8B-B14F-4D97-AF65-F5344CB8AC3E}">
        <p14:creationId xmlns:p14="http://schemas.microsoft.com/office/powerpoint/2010/main" val="1511962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FB5EC-7ADA-4DD9-9192-9326EDD7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8091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/>
              <a:t>Measuring Area: V2216_2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6B79B92-ED8D-4F44-9F38-6908311DB98A}"/>
              </a:ext>
            </a:extLst>
          </p:cNvPr>
          <p:cNvGrpSpPr/>
          <p:nvPr/>
        </p:nvGrpSpPr>
        <p:grpSpPr>
          <a:xfrm>
            <a:off x="89548" y="1044644"/>
            <a:ext cx="12012904" cy="4505732"/>
            <a:chOff x="-72033" y="892394"/>
            <a:chExt cx="12012904" cy="450573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70EE08E-3392-4161-9988-5D245AEF78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4419" y="892394"/>
              <a:ext cx="6006452" cy="450573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66B25DF-73A2-4131-958E-11AD5AAD66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2033" y="892394"/>
              <a:ext cx="6006452" cy="45048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94677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FB3A527-283D-4B2A-B2FB-9173217B3E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120"/>
            <a:ext cx="12192000" cy="622175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B75E170-DD94-4472-9493-672464FAA630}"/>
              </a:ext>
            </a:extLst>
          </p:cNvPr>
          <p:cNvSpPr txBox="1"/>
          <p:nvPr/>
        </p:nvSpPr>
        <p:spPr>
          <a:xfrm>
            <a:off x="4994023" y="3884294"/>
            <a:ext cx="2312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Amphibole (Grunerite)</a:t>
            </a:r>
          </a:p>
        </p:txBody>
      </p:sp>
    </p:spTree>
    <p:extLst>
      <p:ext uri="{BB962C8B-B14F-4D97-AF65-F5344CB8AC3E}">
        <p14:creationId xmlns:p14="http://schemas.microsoft.com/office/powerpoint/2010/main" val="31296804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FB5EC-7ADA-4DD9-9192-9326EDD7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8091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/>
              <a:t>Measuring Area: V2221_1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5255819-3F4D-4211-9AC8-DA7D4A724FCB}"/>
              </a:ext>
            </a:extLst>
          </p:cNvPr>
          <p:cNvGrpSpPr/>
          <p:nvPr/>
        </p:nvGrpSpPr>
        <p:grpSpPr>
          <a:xfrm>
            <a:off x="87766" y="1175071"/>
            <a:ext cx="12016467" cy="4507857"/>
            <a:chOff x="466344" y="1166503"/>
            <a:chExt cx="10887456" cy="408432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4CB3F78-2525-42C6-8B7D-4E170063A8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0072" y="1166503"/>
              <a:ext cx="5443728" cy="408432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DA99836-EC98-4768-9933-EE429909E4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344" y="1166503"/>
              <a:ext cx="5443728" cy="40827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287486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63B169-F985-44FF-B334-BF3631465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BDC6E4-61C1-4645-AEC5-D74360B4E1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06F8AD-03F7-45D6-B464-AB13155B4A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4739"/>
            <a:ext cx="12192000" cy="620852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01A39C1-02AD-4543-87AD-6CCD3F2513E0}"/>
              </a:ext>
            </a:extLst>
          </p:cNvPr>
          <p:cNvSpPr txBox="1"/>
          <p:nvPr/>
        </p:nvSpPr>
        <p:spPr>
          <a:xfrm>
            <a:off x="5685470" y="4438661"/>
            <a:ext cx="821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Quartz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77F043-988D-4EB9-B8BA-F5C46A45B5B1}"/>
              </a:ext>
            </a:extLst>
          </p:cNvPr>
          <p:cNvSpPr txBox="1"/>
          <p:nvPr/>
        </p:nvSpPr>
        <p:spPr>
          <a:xfrm>
            <a:off x="5039291" y="1892532"/>
            <a:ext cx="2312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Amphibole (Grunerite)</a:t>
            </a:r>
          </a:p>
        </p:txBody>
      </p:sp>
    </p:spTree>
    <p:extLst>
      <p:ext uri="{BB962C8B-B14F-4D97-AF65-F5344CB8AC3E}">
        <p14:creationId xmlns:p14="http://schemas.microsoft.com/office/powerpoint/2010/main" val="687218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315DF0-677A-4976-8560-6C902CDEC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606C0A-7EB1-4DC2-9BC1-1F176F4374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F00138-4E08-4FAF-B9D1-5D201003CF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8192"/>
            <a:ext cx="12192000" cy="624161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A781CA-7495-4D5F-9C5F-506321294DC9}"/>
              </a:ext>
            </a:extLst>
          </p:cNvPr>
          <p:cNvSpPr txBox="1"/>
          <p:nvPr/>
        </p:nvSpPr>
        <p:spPr>
          <a:xfrm>
            <a:off x="4938824" y="3059668"/>
            <a:ext cx="11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Magnetite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FE78A-89DE-47D7-AFEF-008B1D59F035}"/>
              </a:ext>
            </a:extLst>
          </p:cNvPr>
          <p:cNvSpPr txBox="1">
            <a:spLocks/>
          </p:cNvSpPr>
          <p:nvPr/>
        </p:nvSpPr>
        <p:spPr>
          <a:xfrm>
            <a:off x="6096000" y="171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00" b="1" dirty="0"/>
              <a:t>V2221_4</a:t>
            </a:r>
          </a:p>
        </p:txBody>
      </p:sp>
    </p:spTree>
    <p:extLst>
      <p:ext uri="{BB962C8B-B14F-4D97-AF65-F5344CB8AC3E}">
        <p14:creationId xmlns:p14="http://schemas.microsoft.com/office/powerpoint/2010/main" val="2977451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FB5EC-7ADA-4DD9-9192-9326EDD7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8091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/>
              <a:t>Measuring Area: V2226_2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9074716-8777-401D-9952-17176DBAE585}"/>
              </a:ext>
            </a:extLst>
          </p:cNvPr>
          <p:cNvGrpSpPr/>
          <p:nvPr/>
        </p:nvGrpSpPr>
        <p:grpSpPr>
          <a:xfrm>
            <a:off x="144280" y="1197105"/>
            <a:ext cx="11903440" cy="4463790"/>
            <a:chOff x="1070215" y="1386840"/>
            <a:chExt cx="10887456" cy="408279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9F65EAC-D32F-4DAE-9173-84A307D157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3943" y="1388364"/>
              <a:ext cx="5443728" cy="408127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09A1B11-BD19-49DF-8B3E-9BB7AA748D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070215" y="1386840"/>
              <a:ext cx="5443728" cy="40827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929224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8B2DE-3EE4-47DB-917F-72F70F696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A042C6-FDA9-4D3A-B09C-162A92EDE7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547C8F-E5A5-4AA0-9441-DF0B61B391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3053"/>
            <a:ext cx="12192000" cy="62118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30F182D-3AE4-463A-B384-2AD1C4B82FE8}"/>
              </a:ext>
            </a:extLst>
          </p:cNvPr>
          <p:cNvSpPr txBox="1"/>
          <p:nvPr/>
        </p:nvSpPr>
        <p:spPr>
          <a:xfrm>
            <a:off x="5908459" y="1388825"/>
            <a:ext cx="1358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Chalcopyrite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1689190-4BA5-40C4-94F1-9C6FF84E98CE}"/>
              </a:ext>
            </a:extLst>
          </p:cNvPr>
          <p:cNvSpPr txBox="1"/>
          <p:nvPr/>
        </p:nvSpPr>
        <p:spPr>
          <a:xfrm>
            <a:off x="5542590" y="4179380"/>
            <a:ext cx="731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Pyrite</a:t>
            </a:r>
          </a:p>
        </p:txBody>
      </p:sp>
    </p:spTree>
    <p:extLst>
      <p:ext uri="{BB962C8B-B14F-4D97-AF65-F5344CB8AC3E}">
        <p14:creationId xmlns:p14="http://schemas.microsoft.com/office/powerpoint/2010/main" val="6359827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6E705-4868-423E-9CD4-9E4F4E269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A081F8-9F0E-4E1B-8696-F7D7E733F7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3EA5FA-1D99-4DC0-9430-1E029E3264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3053"/>
            <a:ext cx="12192000" cy="62118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8939C2-CB61-4B09-A708-EFFFAFD903B4}"/>
              </a:ext>
            </a:extLst>
          </p:cNvPr>
          <p:cNvSpPr txBox="1"/>
          <p:nvPr/>
        </p:nvSpPr>
        <p:spPr>
          <a:xfrm>
            <a:off x="4134895" y="3428999"/>
            <a:ext cx="821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Quartz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5A4333-F9ED-4E8D-85E8-EFF61BA2DAB1}"/>
              </a:ext>
            </a:extLst>
          </p:cNvPr>
          <p:cNvSpPr txBox="1"/>
          <p:nvPr/>
        </p:nvSpPr>
        <p:spPr>
          <a:xfrm>
            <a:off x="3886429" y="5032373"/>
            <a:ext cx="959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Ilmenite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FF73C9-3B16-4846-A0DC-36F9BB8AB135}"/>
              </a:ext>
            </a:extLst>
          </p:cNvPr>
          <p:cNvSpPr txBox="1"/>
          <p:nvPr/>
        </p:nvSpPr>
        <p:spPr>
          <a:xfrm>
            <a:off x="4399390" y="1315682"/>
            <a:ext cx="959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Ilmenite</a:t>
            </a:r>
          </a:p>
        </p:txBody>
      </p:sp>
    </p:spTree>
    <p:extLst>
      <p:ext uri="{BB962C8B-B14F-4D97-AF65-F5344CB8AC3E}">
        <p14:creationId xmlns:p14="http://schemas.microsoft.com/office/powerpoint/2010/main" val="13265082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FB5EC-7ADA-4DD9-9192-9326EDD7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8091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/>
              <a:t>Measuring Area: V2226_3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ED692F4-ED46-4BAB-BA00-E83DE511F499}"/>
              </a:ext>
            </a:extLst>
          </p:cNvPr>
          <p:cNvGrpSpPr/>
          <p:nvPr/>
        </p:nvGrpSpPr>
        <p:grpSpPr>
          <a:xfrm>
            <a:off x="97835" y="1180741"/>
            <a:ext cx="11996330" cy="4496518"/>
            <a:chOff x="1008151" y="1397507"/>
            <a:chExt cx="10839701" cy="406298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F8A3D69-26F0-4E7C-B419-86B5711D6F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5460" y="1397508"/>
              <a:ext cx="5422392" cy="4062984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C96E7B7-E2C9-4ECE-832A-04FC085859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008151" y="1397507"/>
              <a:ext cx="5417309" cy="40629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903476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FFE84-D894-4E78-A987-5AFB88D45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FE6C3D-2E0B-4210-8123-C5E1E3CD84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285B61-6682-4718-9CE8-319C86A63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4811"/>
            <a:ext cx="12192000" cy="622837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AF87B39-5DD6-4FF9-B5B1-24DE6B0E8E70}"/>
              </a:ext>
            </a:extLst>
          </p:cNvPr>
          <p:cNvSpPr txBox="1"/>
          <p:nvPr/>
        </p:nvSpPr>
        <p:spPr>
          <a:xfrm>
            <a:off x="3509253" y="5502854"/>
            <a:ext cx="11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Magnetite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36803C-3730-48AB-9DE4-F3ACAE0AC035}"/>
              </a:ext>
            </a:extLst>
          </p:cNvPr>
          <p:cNvSpPr txBox="1"/>
          <p:nvPr/>
        </p:nvSpPr>
        <p:spPr>
          <a:xfrm>
            <a:off x="3613527" y="2502980"/>
            <a:ext cx="834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Garnet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A1FA89-9207-4435-AC1D-19E54F4573BC}"/>
              </a:ext>
            </a:extLst>
          </p:cNvPr>
          <p:cNvSpPr txBox="1"/>
          <p:nvPr/>
        </p:nvSpPr>
        <p:spPr>
          <a:xfrm>
            <a:off x="2650043" y="3801023"/>
            <a:ext cx="20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highlight>
                  <a:srgbClr val="C0C0C0"/>
                </a:highlight>
              </a:rPr>
              <a:t>Quartz+Magnetite</a:t>
            </a:r>
            <a:r>
              <a:rPr lang="en-US" dirty="0">
                <a:highlight>
                  <a:srgbClr val="C0C0C0"/>
                </a:highlight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FBAC12-49C2-4951-A806-C68F719AB232}"/>
              </a:ext>
            </a:extLst>
          </p:cNvPr>
          <p:cNvSpPr txBox="1"/>
          <p:nvPr/>
        </p:nvSpPr>
        <p:spPr>
          <a:xfrm>
            <a:off x="4666429" y="681037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586836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FB5EC-7ADA-4DD9-9192-9326EDD7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8091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/>
              <a:t>Measuring Area: V2203_2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08CDBF9-5A8A-4C8F-A5CE-95C26CF84620}"/>
              </a:ext>
            </a:extLst>
          </p:cNvPr>
          <p:cNvGrpSpPr/>
          <p:nvPr/>
        </p:nvGrpSpPr>
        <p:grpSpPr>
          <a:xfrm>
            <a:off x="79511" y="1124156"/>
            <a:ext cx="12080369" cy="4531208"/>
            <a:chOff x="265874" y="1384824"/>
            <a:chExt cx="10904849" cy="409028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FAFADF9-0EFB-4411-8E0F-29FF906DBE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8298" y="1384824"/>
              <a:ext cx="5452425" cy="4090284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3405DD7-A791-4A3C-B4E5-485CDB79B2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265874" y="1384824"/>
              <a:ext cx="5452424" cy="40893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728249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FB5EC-7ADA-4DD9-9192-9326EDD7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8091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/>
              <a:t>Measuring Area: V2226_3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E5E245D-D706-4D2A-B3E6-415E4C67F9D6}"/>
              </a:ext>
            </a:extLst>
          </p:cNvPr>
          <p:cNvGrpSpPr/>
          <p:nvPr/>
        </p:nvGrpSpPr>
        <p:grpSpPr>
          <a:xfrm>
            <a:off x="92713" y="1176518"/>
            <a:ext cx="12006574" cy="4504963"/>
            <a:chOff x="915374" y="948387"/>
            <a:chExt cx="10991087" cy="412394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D294A4CA-D2CB-4427-B329-3E013DFBC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0917" y="948387"/>
              <a:ext cx="5495544" cy="4123944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E38302A-FA7B-42FB-B295-E621B9C7C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374" y="948387"/>
              <a:ext cx="5495543" cy="41216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765638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8291-5969-49D3-80B7-15C3C0DAB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8F1A47-80BA-49EF-91CE-3DFA0D0FF5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0E489E-D8AB-47EC-8D26-2A6DE364BD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4811"/>
            <a:ext cx="12192000" cy="622837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DA0A879-29FD-4623-A72A-9BAD630DBA59}"/>
              </a:ext>
            </a:extLst>
          </p:cNvPr>
          <p:cNvSpPr txBox="1"/>
          <p:nvPr/>
        </p:nvSpPr>
        <p:spPr>
          <a:xfrm>
            <a:off x="4191042" y="1456293"/>
            <a:ext cx="834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Garnet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126557-19DD-4D0B-BC8A-AF3764E31EA6}"/>
              </a:ext>
            </a:extLst>
          </p:cNvPr>
          <p:cNvSpPr txBox="1"/>
          <p:nvPr/>
        </p:nvSpPr>
        <p:spPr>
          <a:xfrm>
            <a:off x="4191041" y="4001294"/>
            <a:ext cx="821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Quartz</a:t>
            </a:r>
          </a:p>
        </p:txBody>
      </p:sp>
    </p:spTree>
    <p:extLst>
      <p:ext uri="{BB962C8B-B14F-4D97-AF65-F5344CB8AC3E}">
        <p14:creationId xmlns:p14="http://schemas.microsoft.com/office/powerpoint/2010/main" val="39338785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FB5EC-7ADA-4DD9-9192-9326EDD7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8091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/>
              <a:t>Measuring Area: V2235_2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E774AF8-DB07-4146-88EC-D330487573FC}"/>
              </a:ext>
            </a:extLst>
          </p:cNvPr>
          <p:cNvGrpSpPr/>
          <p:nvPr/>
        </p:nvGrpSpPr>
        <p:grpSpPr>
          <a:xfrm>
            <a:off x="94009" y="1044643"/>
            <a:ext cx="12004033" cy="4507857"/>
            <a:chOff x="336381" y="1243804"/>
            <a:chExt cx="11503024" cy="431971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DA1D545-4B91-4984-BB7B-39E6C71CE1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4752" y="1243804"/>
              <a:ext cx="5754653" cy="4319714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F1D054B-8877-4A15-8048-0B8FA9ADA1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381" y="1243804"/>
              <a:ext cx="5759619" cy="43197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79978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20745-55A4-48A2-B786-9D3D385CB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6ABEFF-7A8A-4757-834E-1AC87FE14C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B40D99-1D76-4404-A7CD-CDA5C60521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1559"/>
            <a:ext cx="12192000" cy="62148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986AA26-A408-441F-B150-F8FCF7A6B3CB}"/>
              </a:ext>
            </a:extLst>
          </p:cNvPr>
          <p:cNvSpPr txBox="1"/>
          <p:nvPr/>
        </p:nvSpPr>
        <p:spPr>
          <a:xfrm>
            <a:off x="3854157" y="4891631"/>
            <a:ext cx="821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Quartz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F8D5D9-973C-4B84-99FA-86966081186E}"/>
              </a:ext>
            </a:extLst>
          </p:cNvPr>
          <p:cNvSpPr txBox="1"/>
          <p:nvPr/>
        </p:nvSpPr>
        <p:spPr>
          <a:xfrm>
            <a:off x="3854157" y="3816628"/>
            <a:ext cx="19089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highlight>
                  <a:srgbClr val="C0C0C0"/>
                </a:highlight>
              </a:rPr>
              <a:t>Quartz+Magnetite</a:t>
            </a:r>
            <a:endParaRPr lang="en-US" dirty="0">
              <a:highlight>
                <a:srgbClr val="C0C0C0"/>
              </a:highligh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4DD74-8A14-4B87-B8ED-0D6829D780F5}"/>
              </a:ext>
            </a:extLst>
          </p:cNvPr>
          <p:cNvSpPr txBox="1"/>
          <p:nvPr/>
        </p:nvSpPr>
        <p:spPr>
          <a:xfrm>
            <a:off x="4439694" y="935288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0043271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E511D3-249F-49D1-A62F-3CCD231E9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350FAE-2709-4D69-B0B8-4FC7FB88DF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8C37A7-DFD2-4D95-BF93-E677961F66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3053"/>
            <a:ext cx="12192000" cy="62118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5F60E36-BED6-4C19-AF66-E3878885D0B6}"/>
              </a:ext>
            </a:extLst>
          </p:cNvPr>
          <p:cNvSpPr txBox="1"/>
          <p:nvPr/>
        </p:nvSpPr>
        <p:spPr>
          <a:xfrm>
            <a:off x="3854157" y="4650999"/>
            <a:ext cx="821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Quartz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6FE3EB-C818-442F-964B-D3D7DDD60643}"/>
              </a:ext>
            </a:extLst>
          </p:cNvPr>
          <p:cNvSpPr txBox="1"/>
          <p:nvPr/>
        </p:nvSpPr>
        <p:spPr>
          <a:xfrm>
            <a:off x="3946399" y="1738512"/>
            <a:ext cx="834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Garnet</a:t>
            </a:r>
          </a:p>
        </p:txBody>
      </p:sp>
    </p:spTree>
    <p:extLst>
      <p:ext uri="{BB962C8B-B14F-4D97-AF65-F5344CB8AC3E}">
        <p14:creationId xmlns:p14="http://schemas.microsoft.com/office/powerpoint/2010/main" val="10143252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FB5EC-7ADA-4DD9-9192-9326EDD7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8091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/>
              <a:t>Measuring Area: V2237_2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C03086-5AA2-434E-8510-FDEA3E2FD1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316" y="633678"/>
            <a:ext cx="8107368" cy="608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5802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1DD88F-D99E-4DA0-838D-B941DEA53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49FF16-1CFB-4B48-8451-97B13FDDAD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0D84C8-FAD6-4A90-8999-725C7A455A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120"/>
            <a:ext cx="12192000" cy="622175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E3992F7-EC6E-498D-BAD0-2D5268DAA096}"/>
              </a:ext>
            </a:extLst>
          </p:cNvPr>
          <p:cNvSpPr txBox="1"/>
          <p:nvPr/>
        </p:nvSpPr>
        <p:spPr>
          <a:xfrm>
            <a:off x="4767686" y="1093377"/>
            <a:ext cx="2312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Amphibole (Grunerite)</a:t>
            </a:r>
          </a:p>
        </p:txBody>
      </p:sp>
    </p:spTree>
    <p:extLst>
      <p:ext uri="{BB962C8B-B14F-4D97-AF65-F5344CB8AC3E}">
        <p14:creationId xmlns:p14="http://schemas.microsoft.com/office/powerpoint/2010/main" val="8680734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FB5EC-7ADA-4DD9-9192-9326EDD7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8091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/>
              <a:t>Measuring Area: V2260_2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C6BBB6B-F432-42AA-8852-7E590C967993}"/>
              </a:ext>
            </a:extLst>
          </p:cNvPr>
          <p:cNvGrpSpPr/>
          <p:nvPr/>
        </p:nvGrpSpPr>
        <p:grpSpPr>
          <a:xfrm>
            <a:off x="103936" y="1180580"/>
            <a:ext cx="11984128" cy="4496840"/>
            <a:chOff x="687740" y="1357543"/>
            <a:chExt cx="11040906" cy="414291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891A9B9-5209-4098-AAB7-C0A9DD4527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1622" y="1357544"/>
              <a:ext cx="5517024" cy="414291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A8A87AB-94E7-4185-8C70-9629483D5C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687740" y="1357543"/>
              <a:ext cx="5523882" cy="41429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76901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7F3B0-48EA-4CCF-8F51-D3C6BD679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7DBF5A-9653-48C8-B8F7-81CC71FC6C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E94B85-F4CA-41FE-AFEB-8C8277343D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6430"/>
            <a:ext cx="12192000" cy="62251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C738A19-67E2-48FF-A49D-ABA9E036E261}"/>
              </a:ext>
            </a:extLst>
          </p:cNvPr>
          <p:cNvSpPr txBox="1"/>
          <p:nvPr/>
        </p:nvSpPr>
        <p:spPr>
          <a:xfrm>
            <a:off x="5437005" y="1388825"/>
            <a:ext cx="1931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Altered amphibole</a:t>
            </a:r>
          </a:p>
        </p:txBody>
      </p:sp>
    </p:spTree>
    <p:extLst>
      <p:ext uri="{BB962C8B-B14F-4D97-AF65-F5344CB8AC3E}">
        <p14:creationId xmlns:p14="http://schemas.microsoft.com/office/powerpoint/2010/main" val="36386421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4EF83-FAAD-4B71-A5AA-681B20B4F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23A6E5-AAAA-48D8-BDFC-388D7714B1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548B75-D4B1-46CD-B0FD-8CAFC979D4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9731"/>
            <a:ext cx="12192000" cy="62385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F3E86A9-2A2E-4593-8E3B-D6DEB5D7915D}"/>
              </a:ext>
            </a:extLst>
          </p:cNvPr>
          <p:cNvSpPr txBox="1"/>
          <p:nvPr/>
        </p:nvSpPr>
        <p:spPr>
          <a:xfrm>
            <a:off x="5882174" y="1506022"/>
            <a:ext cx="1084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Actinolite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C69F02-6CBB-4401-820A-96FA8F576C21}"/>
              </a:ext>
            </a:extLst>
          </p:cNvPr>
          <p:cNvSpPr txBox="1"/>
          <p:nvPr/>
        </p:nvSpPr>
        <p:spPr>
          <a:xfrm>
            <a:off x="5882174" y="4485843"/>
            <a:ext cx="1092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Grunerite</a:t>
            </a:r>
          </a:p>
        </p:txBody>
      </p:sp>
    </p:spTree>
    <p:extLst>
      <p:ext uri="{BB962C8B-B14F-4D97-AF65-F5344CB8AC3E}">
        <p14:creationId xmlns:p14="http://schemas.microsoft.com/office/powerpoint/2010/main" val="3516710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E4A3C-54C3-4F61-9D9A-60FA23C7E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CC223D-3229-4FBB-8B17-7997194C88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4C137C-CF62-4A57-923A-1FE22B4EDE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125"/>
            <a:ext cx="12192000" cy="62151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D2AFEF-A255-43B9-829A-161AC6495C05}"/>
              </a:ext>
            </a:extLst>
          </p:cNvPr>
          <p:cNvSpPr txBox="1"/>
          <p:nvPr/>
        </p:nvSpPr>
        <p:spPr>
          <a:xfrm>
            <a:off x="4490811" y="1204159"/>
            <a:ext cx="25475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highlight>
                  <a:srgbClr val="C0C0C0"/>
                </a:highlight>
              </a:rPr>
              <a:t>Artefact</a:t>
            </a:r>
          </a:p>
          <a:p>
            <a:pPr algn="ctr"/>
            <a:r>
              <a:rPr lang="en-US" dirty="0">
                <a:highlight>
                  <a:srgbClr val="C0C0C0"/>
                </a:highlight>
              </a:rPr>
              <a:t>Resin: Altered amphibole</a:t>
            </a:r>
          </a:p>
        </p:txBody>
      </p:sp>
    </p:spTree>
    <p:extLst>
      <p:ext uri="{BB962C8B-B14F-4D97-AF65-F5344CB8AC3E}">
        <p14:creationId xmlns:p14="http://schemas.microsoft.com/office/powerpoint/2010/main" val="1085887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8C3438-D442-405F-B92B-F1C81F90C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B32AD1-5D28-4346-9C8C-30BD557019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669075-3765-43D4-BE9C-F1DAA0C947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1300"/>
            <a:ext cx="12192000" cy="62153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B0E1B5-492A-41E5-9C48-255919ECFB2E}"/>
              </a:ext>
            </a:extLst>
          </p:cNvPr>
          <p:cNvSpPr txBox="1"/>
          <p:nvPr/>
        </p:nvSpPr>
        <p:spPr>
          <a:xfrm>
            <a:off x="5625548" y="1456293"/>
            <a:ext cx="821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Quartz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DC1BF02-CFA6-4B01-BF8E-670CB6B526FC}"/>
              </a:ext>
            </a:extLst>
          </p:cNvPr>
          <p:cNvSpPr txBox="1">
            <a:spLocks/>
          </p:cNvSpPr>
          <p:nvPr/>
        </p:nvSpPr>
        <p:spPr>
          <a:xfrm>
            <a:off x="6096000" y="171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00" b="1" dirty="0"/>
              <a:t>V2203_4</a:t>
            </a:r>
          </a:p>
        </p:txBody>
      </p:sp>
    </p:spTree>
    <p:extLst>
      <p:ext uri="{BB962C8B-B14F-4D97-AF65-F5344CB8AC3E}">
        <p14:creationId xmlns:p14="http://schemas.microsoft.com/office/powerpoint/2010/main" val="398222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8F934-2849-42A5-BE9A-75CBACAAF8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77094C-8762-4D6C-95EC-C76EF496C2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C54C82-DF9E-4316-8BD1-7DAD773DBA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1502"/>
            <a:ext cx="12192000" cy="623499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41E4F38-D38D-4094-B334-75F203CE73BF}"/>
              </a:ext>
            </a:extLst>
          </p:cNvPr>
          <p:cNvSpPr txBox="1"/>
          <p:nvPr/>
        </p:nvSpPr>
        <p:spPr>
          <a:xfrm>
            <a:off x="5625548" y="1456293"/>
            <a:ext cx="11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Magnetite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D1767D8-0C6A-49DD-BA6C-F04FE9818598}"/>
              </a:ext>
            </a:extLst>
          </p:cNvPr>
          <p:cNvSpPr txBox="1">
            <a:spLocks/>
          </p:cNvSpPr>
          <p:nvPr/>
        </p:nvSpPr>
        <p:spPr>
          <a:xfrm>
            <a:off x="6096000" y="171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00" b="1" dirty="0"/>
              <a:t>V2203_5</a:t>
            </a:r>
          </a:p>
        </p:txBody>
      </p:sp>
    </p:spTree>
    <p:extLst>
      <p:ext uri="{BB962C8B-B14F-4D97-AF65-F5344CB8AC3E}">
        <p14:creationId xmlns:p14="http://schemas.microsoft.com/office/powerpoint/2010/main" val="2604632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FB5EC-7ADA-4DD9-9192-9326EDD7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8091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/>
              <a:t>Measuring Area: V2206_3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F43351C-2620-4590-A9EC-C2596BD1BAEE}"/>
              </a:ext>
            </a:extLst>
          </p:cNvPr>
          <p:cNvGrpSpPr/>
          <p:nvPr/>
        </p:nvGrpSpPr>
        <p:grpSpPr>
          <a:xfrm>
            <a:off x="82387" y="1220127"/>
            <a:ext cx="12050117" cy="4519661"/>
            <a:chOff x="1470513" y="1443228"/>
            <a:chExt cx="10588752" cy="397154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4985C72-73CA-40FE-BF95-90149002ADA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4889" y="1443228"/>
              <a:ext cx="5294376" cy="3971544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BC81BBA-D943-4C04-821D-08099AE473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470513" y="1443228"/>
              <a:ext cx="5294376" cy="39707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39891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68AB0AE-AB9F-44AB-A019-61720CD2C4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1494"/>
            <a:ext cx="12192000" cy="62150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F21B413-499C-45C6-AF80-A23E586CCB98}"/>
              </a:ext>
            </a:extLst>
          </p:cNvPr>
          <p:cNvSpPr txBox="1"/>
          <p:nvPr/>
        </p:nvSpPr>
        <p:spPr>
          <a:xfrm>
            <a:off x="811177" y="1335107"/>
            <a:ext cx="11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Magnetite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4DFBF2-E0A3-4236-AC34-AAD6568F1457}"/>
              </a:ext>
            </a:extLst>
          </p:cNvPr>
          <p:cNvSpPr txBox="1"/>
          <p:nvPr/>
        </p:nvSpPr>
        <p:spPr>
          <a:xfrm>
            <a:off x="2472888" y="3988336"/>
            <a:ext cx="1056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Hematite</a:t>
            </a:r>
          </a:p>
        </p:txBody>
      </p:sp>
    </p:spTree>
    <p:extLst>
      <p:ext uri="{BB962C8B-B14F-4D97-AF65-F5344CB8AC3E}">
        <p14:creationId xmlns:p14="http://schemas.microsoft.com/office/powerpoint/2010/main" val="2676373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FB5EC-7ADA-4DD9-9192-9326EDD7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8091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/>
              <a:t>Measuring Area: V2216_1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36A1B8-2DCD-454E-8408-A333410356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658" y="643339"/>
            <a:ext cx="8284684" cy="6214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2048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1E2709-3B45-4987-8D59-2C01743319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423"/>
            <a:ext cx="12192000" cy="62051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2095ADA-3738-4AA1-9147-22877EEF17AE}"/>
              </a:ext>
            </a:extLst>
          </p:cNvPr>
          <p:cNvSpPr txBox="1"/>
          <p:nvPr/>
        </p:nvSpPr>
        <p:spPr>
          <a:xfrm>
            <a:off x="1756791" y="4429010"/>
            <a:ext cx="834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Garnet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2F26C4-5C70-4114-AA7D-FD2F23C7BD7B}"/>
              </a:ext>
            </a:extLst>
          </p:cNvPr>
          <p:cNvSpPr txBox="1"/>
          <p:nvPr/>
        </p:nvSpPr>
        <p:spPr>
          <a:xfrm>
            <a:off x="2911726" y="923811"/>
            <a:ext cx="2312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C0C0C0"/>
                </a:highlight>
              </a:rPr>
              <a:t>Amphibole (Grunerite)</a:t>
            </a:r>
          </a:p>
        </p:txBody>
      </p:sp>
    </p:spTree>
    <p:extLst>
      <p:ext uri="{BB962C8B-B14F-4D97-AF65-F5344CB8AC3E}">
        <p14:creationId xmlns:p14="http://schemas.microsoft.com/office/powerpoint/2010/main" val="1372943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</Words>
  <Application>Microsoft Office PowerPoint</Application>
  <PresentationFormat>Widescreen</PresentationFormat>
  <Paragraphs>48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Office Theme</vt:lpstr>
      <vt:lpstr>Vredefort Witwatersrand Sediments RAMAN</vt:lpstr>
      <vt:lpstr>Measuring Area: V2203_2</vt:lpstr>
      <vt:lpstr>PowerPoint Presentation</vt:lpstr>
      <vt:lpstr>PowerPoint Presentation</vt:lpstr>
      <vt:lpstr>PowerPoint Presentation</vt:lpstr>
      <vt:lpstr>Measuring Area: V2206_3</vt:lpstr>
      <vt:lpstr>PowerPoint Presentation</vt:lpstr>
      <vt:lpstr>Measuring Area: V2216_1</vt:lpstr>
      <vt:lpstr>PowerPoint Presentation</vt:lpstr>
      <vt:lpstr>Measuring Area: V2216_2</vt:lpstr>
      <vt:lpstr>PowerPoint Presentation</vt:lpstr>
      <vt:lpstr>Measuring Area: V2221_1</vt:lpstr>
      <vt:lpstr>PowerPoint Presentation</vt:lpstr>
      <vt:lpstr>PowerPoint Presentation</vt:lpstr>
      <vt:lpstr>Measuring Area: V2226_2</vt:lpstr>
      <vt:lpstr>PowerPoint Presentation</vt:lpstr>
      <vt:lpstr>PowerPoint Presentation</vt:lpstr>
      <vt:lpstr>Measuring Area: V2226_3</vt:lpstr>
      <vt:lpstr>PowerPoint Presentation</vt:lpstr>
      <vt:lpstr>Measuring Area: V2226_3</vt:lpstr>
      <vt:lpstr>PowerPoint Presentation</vt:lpstr>
      <vt:lpstr>Measuring Area: V2235_2</vt:lpstr>
      <vt:lpstr>PowerPoint Presentation</vt:lpstr>
      <vt:lpstr>PowerPoint Presentation</vt:lpstr>
      <vt:lpstr>Measuring Area: V2237_2</vt:lpstr>
      <vt:lpstr>PowerPoint Presentation</vt:lpstr>
      <vt:lpstr>Measuring Area: V2260_2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Vredefort Witwatersrand Sediments RAMAN</dc:title>
  <dc:creator>fdellefant</dc:creator>
  <cp:lastModifiedBy>fdellefant</cp:lastModifiedBy>
  <cp:revision>21</cp:revision>
  <dcterms:created xsi:type="dcterms:W3CDTF">2023-10-30T08:42:21Z</dcterms:created>
  <dcterms:modified xsi:type="dcterms:W3CDTF">2025-04-24T09:04:04Z</dcterms:modified>
</cp:coreProperties>
</file>